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351" r:id="rId2"/>
    <p:sldId id="354" r:id="rId3"/>
    <p:sldId id="355" r:id="rId4"/>
    <p:sldId id="281" r:id="rId5"/>
    <p:sldId id="348" r:id="rId6"/>
    <p:sldId id="350" r:id="rId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B2880E-74BA-4D2F-988D-4D16418701C8}">
          <p14:sldIdLst>
            <p14:sldId id="351"/>
            <p14:sldId id="354"/>
            <p14:sldId id="355"/>
            <p14:sldId id="281"/>
            <p14:sldId id="348"/>
            <p14:sldId id="35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ороз Евгения Игоревна" initials="МЕИ" lastIdx="1" clrIdx="0">
    <p:extLst>
      <p:ext uri="{19B8F6BF-5375-455C-9EA6-DF929625EA0E}">
        <p15:presenceInfo xmlns:p15="http://schemas.microsoft.com/office/powerpoint/2012/main" userId="S-1-5-21-1957994488-879983540-839522115-129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555"/>
    <a:srgbClr val="2A5244"/>
    <a:srgbClr val="325D69"/>
    <a:srgbClr val="3F6495"/>
    <a:srgbClr val="477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7"/>
    <p:restoredTop sz="96374" autoAdjust="0"/>
  </p:normalViewPr>
  <p:slideViewPr>
    <p:cSldViewPr snapToGrid="0" snapToObjects="1">
      <p:cViewPr varScale="1">
        <p:scale>
          <a:sx n="108" d="100"/>
          <a:sy n="108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4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84F67-25DD-4A67-ACBB-A797152E6AF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5" y="4784430"/>
            <a:ext cx="5409562" cy="39146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83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483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927EA-B64A-4F72-8872-A04375D4D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6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8E9-278B-418C-BDA8-96845F7EC6B4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B80D-F6AE-4C3F-BE03-4A2F1408BC0E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9C5B-4F24-4275-8CAE-D200E0F2DCB3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2CD8-5319-4B6B-8383-5F842385A4FF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96C-EFC3-45D4-86E3-5A2412036E70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035A-E4D7-4C57-8754-125B4AA93FCF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7C1-DC59-4D74-8926-955AA945A41F}" type="datetime1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01C1-8D3D-4B70-8CA8-6832FE647C20}" type="datetime1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8C03-BB34-4838-8A7F-80242552E17F}" type="datetime1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F7A2-2C41-40F1-A618-34DB7BF78F4F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3247-24AB-44B0-8CD2-A54376B7FF09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79E4-52FF-4490-AE88-2D343A8C59A6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95396/" TargetMode="External"/><Relationship Id="rId2" Type="http://schemas.openxmlformats.org/officeDocument/2006/relationships/hyperlink" Target="https://corpmsp.ru/bankam/programma_stimuli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rpmsp.ru/upload/iblock/875/Programma-stimulirovaniya-kreditovaniya-_red.04.03.2022_.pdf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cx.ru/activity/state-support/measures/preferential-cred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EFA5FF88D4AC8B38E4D241F1964DDCD8DD1CBB740546B38246260CAD9B436ABCABEF881B7ED993493D26E54802EAE10CE9DBEBCB5F37A67LF0A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0343" y="351176"/>
            <a:ext cx="10639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162136"/>
                </a:solidFill>
                <a:latin typeface="Futura PT"/>
              </a:rPr>
              <a:t>Федеральный закон от 08.03.2022 №46-ФЗ</a:t>
            </a:r>
          </a:p>
          <a:p>
            <a:pPr lvl="0" algn="ctr"/>
            <a:r>
              <a:rPr lang="ru-RU" sz="2800" b="1" dirty="0">
                <a:solidFill>
                  <a:srgbClr val="FF0000"/>
                </a:solidFill>
                <a:latin typeface="Futura PT"/>
              </a:rPr>
              <a:t>Кредитные каникулы для субъектов МСП</a:t>
            </a:r>
            <a:endParaRPr lang="ru-RU" sz="2200" b="1" dirty="0">
              <a:solidFill>
                <a:srgbClr val="FF0000"/>
              </a:solidFill>
              <a:latin typeface="Futura PT"/>
            </a:endParaRP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3195494" y="1501679"/>
            <a:ext cx="7180022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1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D77D778-4A3E-4370-AD5B-960F12B55991}"/>
              </a:ext>
            </a:extLst>
          </p:cNvPr>
          <p:cNvSpPr/>
          <p:nvPr/>
        </p:nvSpPr>
        <p:spPr>
          <a:xfrm>
            <a:off x="214086" y="1950934"/>
            <a:ext cx="1197791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кредитный договор оформлен 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до 1 марта 2022 года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162136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льготный период 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не более 6 месяцев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в течение льготного периода не начисляются штрафы, пени, неустойки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заявление можно подать </a:t>
            </a:r>
            <a:r>
              <a:rPr lang="ru-RU" sz="1900" b="1" dirty="0">
                <a:latin typeface="Futura PT"/>
              </a:rPr>
              <a:t>с 1.03.2022 по 30.09.2022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lvl="0" indent="896938" algn="just"/>
            <a:r>
              <a:rPr lang="ru-RU" sz="1900" b="1" u="sng" dirty="0">
                <a:solidFill>
                  <a:srgbClr val="162136"/>
                </a:solidFill>
                <a:latin typeface="Futura PT"/>
              </a:rPr>
              <a:t>Условия предоставления: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rgbClr val="162136"/>
                </a:solidFill>
                <a:latin typeface="Futura PT"/>
              </a:rPr>
              <a:t>падение доходов более чем на 30 % </a:t>
            </a:r>
            <a:r>
              <a:rPr lang="ru-RU" sz="1900" dirty="0">
                <a:solidFill>
                  <a:srgbClr val="162136"/>
                </a:solidFill>
                <a:latin typeface="Futura PT"/>
              </a:rPr>
              <a:t>за месяц, предшествующий месяцу обращения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отсутствие у заемщика действующего аналогичного льготного периода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размер кредита не больше установленного предельного уровня (согласно Постановлению Правительства РФ №435 от 03.04.2020):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Потребительский кредит 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для ИП – 300 тыс. рублей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algn="just"/>
            <a:r>
              <a:rPr lang="ru-RU" sz="1900" b="1" dirty="0">
                <a:solidFill>
                  <a:srgbClr val="FF0000"/>
                </a:solidFill>
                <a:latin typeface="Futura PT"/>
              </a:rPr>
              <a:t>!!!</a:t>
            </a:r>
            <a:r>
              <a:rPr lang="ru-RU" sz="1900" dirty="0">
                <a:solidFill>
                  <a:srgbClr val="162136"/>
                </a:solidFill>
                <a:latin typeface="Futura PT"/>
              </a:rPr>
              <a:t> Обратиться за предоставлением кредитных каникул смогут даже те заемщики, которые в период пандемии уже использовали подобное право </a:t>
            </a:r>
            <a:r>
              <a:rPr lang="ru-RU" sz="1900" b="1" dirty="0">
                <a:solidFill>
                  <a:srgbClr val="FF0000"/>
                </a:solidFill>
                <a:latin typeface="Futura PT"/>
              </a:rPr>
              <a:t>!!! 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100060C-7F17-45FE-B18A-55B68259782B}"/>
              </a:ext>
            </a:extLst>
          </p:cNvPr>
          <p:cNvGrpSpPr/>
          <p:nvPr/>
        </p:nvGrpSpPr>
        <p:grpSpPr>
          <a:xfrm>
            <a:off x="0" y="0"/>
            <a:ext cx="2375443" cy="1148443"/>
            <a:chOff x="0" y="0"/>
            <a:chExt cx="2375443" cy="1148443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E7661AB9-7A3F-4AA6-A3CC-14841F6F87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48443" cy="114844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E064D02-0E99-46AA-96F3-6B4C1D6CF142}"/>
                </a:ext>
              </a:extLst>
            </p:cNvPr>
            <p:cNvSpPr txBox="1"/>
            <p:nvPr/>
          </p:nvSpPr>
          <p:spPr>
            <a:xfrm>
              <a:off x="945243" y="243455"/>
              <a:ext cx="1430200" cy="584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НОВОЕ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683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4B5442-4413-40DF-BEF0-BB2BF40E8EF8}"/>
              </a:ext>
            </a:extLst>
          </p:cNvPr>
          <p:cNvSpPr/>
          <p:nvPr/>
        </p:nvSpPr>
        <p:spPr>
          <a:xfrm>
            <a:off x="0" y="3305657"/>
            <a:ext cx="1199175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6075" lvl="0" algn="just"/>
            <a:r>
              <a:rPr lang="ru-RU" sz="2000" b="1" dirty="0">
                <a:solidFill>
                  <a:srgbClr val="FF0000"/>
                </a:solidFill>
                <a:latin typeface="Futura PT"/>
              </a:rPr>
              <a:t>«ПСК Инвестиционная» </a:t>
            </a:r>
            <a:r>
              <a:rPr lang="ru-RU" sz="2000" b="1" dirty="0">
                <a:latin typeface="Futura PT"/>
              </a:rPr>
              <a:t>(с 16.03.2022 до 31.12.2022)</a:t>
            </a:r>
          </a:p>
          <a:p>
            <a:pPr marL="1616075" lvl="0" algn="just"/>
            <a:endParaRPr lang="ru-RU" sz="800" b="1" dirty="0">
              <a:solidFill>
                <a:srgbClr val="162136"/>
              </a:solidFill>
              <a:latin typeface="Futura PT"/>
            </a:endParaRPr>
          </a:p>
          <a:p>
            <a:pPr marL="1616075" lvl="0" algn="just"/>
            <a:r>
              <a:rPr lang="ru-RU" sz="2000" b="1" dirty="0">
                <a:solidFill>
                  <a:srgbClr val="162136"/>
                </a:solidFill>
                <a:latin typeface="Futura PT"/>
              </a:rPr>
              <a:t>Цель: </a:t>
            </a:r>
            <a:r>
              <a:rPr lang="ru-RU" sz="1900" dirty="0">
                <a:solidFill>
                  <a:srgbClr val="162136"/>
                </a:solidFill>
                <a:latin typeface="Futura PT"/>
              </a:rPr>
              <a:t>в системно значимых банках можно получить кредит только на инвестиционные цели, в остальных — как на инвестиционные, так и на оборотные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Ставка для малого и микробизнеса -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до 15% </a:t>
            </a:r>
            <a:endParaRPr lang="ru-RU" sz="2000" dirty="0">
              <a:solidFill>
                <a:srgbClr val="162136"/>
              </a:solidFill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Ставка для среднего бизнеса -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до 13,5%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Срок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 </a:t>
            </a:r>
            <a:r>
              <a:rPr lang="ru-RU" sz="2000" dirty="0">
                <a:solidFill>
                  <a:srgbClr val="162136"/>
                </a:solidFill>
                <a:latin typeface="Futura PT"/>
              </a:rPr>
              <a:t>–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 до 3х лет</a:t>
            </a:r>
          </a:p>
          <a:p>
            <a:pPr lvl="0" algn="just"/>
            <a:endParaRPr lang="ru-RU" sz="800" b="1" dirty="0">
              <a:solidFill>
                <a:srgbClr val="162136"/>
              </a:solidFill>
              <a:latin typeface="Futura PT"/>
            </a:endParaRPr>
          </a:p>
          <a:p>
            <a:pPr lvl="0" algn="just"/>
            <a:r>
              <a:rPr lang="ru-RU" sz="2000" b="1" dirty="0">
                <a:solidFill>
                  <a:srgbClr val="162136"/>
                </a:solidFill>
                <a:latin typeface="Futura PT"/>
              </a:rPr>
              <a:t>Список банков участников программы </a:t>
            </a:r>
            <a:r>
              <a:rPr lang="en-GB" sz="1500" b="1" dirty="0">
                <a:solidFill>
                  <a:srgbClr val="162136"/>
                </a:solidFill>
                <a:latin typeface="Futura PT"/>
                <a:hlinkClick r:id="rId2"/>
              </a:rPr>
              <a:t>https://corpmsp.ru/bankam/programma_stimulir/</a:t>
            </a:r>
            <a:r>
              <a:rPr lang="ru-RU" sz="1500" b="1" dirty="0">
                <a:solidFill>
                  <a:srgbClr val="162136"/>
                </a:solidFill>
                <a:latin typeface="Futura PT"/>
              </a:rPr>
              <a:t> </a:t>
            </a:r>
          </a:p>
          <a:p>
            <a:pPr lvl="0" algn="just"/>
            <a:endParaRPr lang="ru-RU" sz="800" b="1" dirty="0">
              <a:solidFill>
                <a:srgbClr val="162136"/>
              </a:solidFill>
              <a:latin typeface="Futura P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443" y="32007"/>
            <a:ext cx="9516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Futura PT"/>
              </a:rPr>
              <a:t>Антикризисные программы льготного кредитования ЦБ РФ и Корпорации МСП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3622148" y="902565"/>
            <a:ext cx="722661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0" y="1101665"/>
            <a:ext cx="1199175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6075" lvl="0" algn="just"/>
            <a:r>
              <a:rPr lang="ru-RU" sz="2000" b="1" dirty="0">
                <a:solidFill>
                  <a:srgbClr val="FF0000"/>
                </a:solidFill>
                <a:latin typeface="Futura PT"/>
              </a:rPr>
              <a:t>«ПСК Антикризисная»</a:t>
            </a:r>
            <a:endParaRPr lang="ru-RU" sz="800" b="1" dirty="0">
              <a:solidFill>
                <a:srgbClr val="162136"/>
              </a:solidFill>
              <a:latin typeface="Futura PT"/>
            </a:endParaRPr>
          </a:p>
          <a:p>
            <a:pPr marL="1616075" lvl="0" algn="just"/>
            <a:r>
              <a:rPr lang="ru-RU" sz="2000" b="1" dirty="0">
                <a:solidFill>
                  <a:srgbClr val="162136"/>
                </a:solidFill>
                <a:latin typeface="Futura PT"/>
              </a:rPr>
              <a:t>Цель: </a:t>
            </a:r>
            <a:r>
              <a:rPr lang="ru-RU" sz="1850" dirty="0">
                <a:solidFill>
                  <a:srgbClr val="162136"/>
                </a:solidFill>
                <a:latin typeface="Futura PT"/>
              </a:rPr>
              <a:t>кредитование и рефинансирование, на оборотные и инвестиционные цели </a:t>
            </a:r>
          </a:p>
          <a:p>
            <a:pPr marL="1616075" lvl="0" algn="just"/>
            <a:r>
              <a:rPr lang="ru-RU" sz="2000" dirty="0">
                <a:solidFill>
                  <a:srgbClr val="162136"/>
                </a:solidFill>
                <a:latin typeface="Futura PT"/>
              </a:rPr>
              <a:t>Ставка до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8,5% годовых</a:t>
            </a:r>
          </a:p>
          <a:p>
            <a:pPr lvl="0" algn="just"/>
            <a:endParaRPr lang="ru-RU" sz="800" b="1" dirty="0">
              <a:solidFill>
                <a:srgbClr val="162136"/>
              </a:solidFill>
              <a:latin typeface="Futura PT"/>
            </a:endParaRPr>
          </a:p>
          <a:p>
            <a:pPr lvl="0" algn="just"/>
            <a:r>
              <a:rPr lang="ru-RU" sz="2000" b="1" dirty="0">
                <a:solidFill>
                  <a:srgbClr val="162136"/>
                </a:solidFill>
                <a:latin typeface="Futura PT"/>
              </a:rPr>
              <a:t>Список банков участников программы </a:t>
            </a:r>
            <a:r>
              <a:rPr lang="en-GB" sz="1500" b="1" dirty="0">
                <a:solidFill>
                  <a:srgbClr val="162136"/>
                </a:solidFill>
                <a:latin typeface="Futura PT"/>
                <a:hlinkClick r:id="rId2"/>
              </a:rPr>
              <a:t>https://corpmsp.ru/bankam/programma_stimulir/</a:t>
            </a:r>
            <a:r>
              <a:rPr lang="ru-RU" sz="1500" b="1" dirty="0">
                <a:solidFill>
                  <a:srgbClr val="162136"/>
                </a:solidFill>
                <a:latin typeface="Futura PT"/>
              </a:rPr>
              <a:t> </a:t>
            </a:r>
          </a:p>
          <a:p>
            <a:pPr lvl="0" algn="just"/>
            <a:endParaRPr lang="ru-RU" sz="800" b="0" i="0" dirty="0">
              <a:solidFill>
                <a:srgbClr val="373E48"/>
              </a:solidFill>
              <a:effectLst/>
              <a:latin typeface="Futura PT"/>
            </a:endParaRPr>
          </a:p>
          <a:p>
            <a:r>
              <a:rPr lang="ru-RU" sz="1700" b="1" dirty="0">
                <a:solidFill>
                  <a:srgbClr val="FF0000"/>
                </a:solidFill>
                <a:latin typeface="Futura PT"/>
              </a:rPr>
              <a:t>!!! </a:t>
            </a:r>
            <a:r>
              <a:rPr lang="ru-RU" sz="1700" dirty="0">
                <a:solidFill>
                  <a:srgbClr val="162136"/>
                </a:solidFill>
                <a:latin typeface="Futura PT"/>
              </a:rPr>
              <a:t>Программа доступна малому и среднему бизнесу из перечня пострадавших отраслей в соответствии с Постановлением Правительства № 1513 от</a:t>
            </a:r>
            <a:r>
              <a:rPr lang="en-US" sz="1700" dirty="0">
                <a:solidFill>
                  <a:srgbClr val="162136"/>
                </a:solidFill>
                <a:latin typeface="Futura PT"/>
              </a:rPr>
              <a:t> </a:t>
            </a:r>
            <a:r>
              <a:rPr lang="ru-RU" sz="1700" dirty="0">
                <a:solidFill>
                  <a:srgbClr val="162136"/>
                </a:solidFill>
                <a:latin typeface="Futura PT"/>
              </a:rPr>
              <a:t>07.09.2021 </a:t>
            </a:r>
            <a:r>
              <a:rPr lang="en-GB" sz="1500" b="0" i="0" dirty="0">
                <a:solidFill>
                  <a:srgbClr val="373E48"/>
                </a:solidFill>
                <a:effectLst/>
                <a:latin typeface="Futura PT"/>
                <a:hlinkClick r:id="rId3"/>
              </a:rPr>
              <a:t>http://www.consultant.ru/document/cons_doc_LAW_395396/</a:t>
            </a:r>
            <a:r>
              <a:rPr lang="ru-RU" sz="1500" b="0" i="0" dirty="0">
                <a:solidFill>
                  <a:srgbClr val="373E48"/>
                </a:solidFill>
                <a:effectLst/>
                <a:latin typeface="Futura PT"/>
              </a:rPr>
              <a:t> </a:t>
            </a:r>
            <a:endParaRPr lang="ru-RU" sz="1500" b="1" dirty="0">
              <a:solidFill>
                <a:srgbClr val="162136"/>
              </a:solidFill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DA1ADE-9E5F-46AB-8EA8-ACE1945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2</a:t>
            </a:fld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76F7520-7962-49FB-BC20-DD1418D2E851}"/>
              </a:ext>
            </a:extLst>
          </p:cNvPr>
          <p:cNvGrpSpPr/>
          <p:nvPr/>
        </p:nvGrpSpPr>
        <p:grpSpPr>
          <a:xfrm>
            <a:off x="403978" y="3343753"/>
            <a:ext cx="962123" cy="1098432"/>
            <a:chOff x="248464" y="3311747"/>
            <a:chExt cx="962123" cy="1098432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49E7D6B6-C86D-4B68-B977-0F912805B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3912" y="3311747"/>
              <a:ext cx="765567" cy="765567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4BFF55-E52F-42E0-968B-8A8196722ABE}"/>
                </a:ext>
              </a:extLst>
            </p:cNvPr>
            <p:cNvSpPr txBox="1"/>
            <p:nvPr/>
          </p:nvSpPr>
          <p:spPr>
            <a:xfrm>
              <a:off x="248464" y="4010069"/>
              <a:ext cx="962123" cy="4001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НОВОЕ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78D3918-B93A-4395-A21E-8720DBC573DD}"/>
              </a:ext>
            </a:extLst>
          </p:cNvPr>
          <p:cNvSpPr txBox="1"/>
          <p:nvPr/>
        </p:nvSpPr>
        <p:spPr>
          <a:xfrm>
            <a:off x="121982" y="5992025"/>
            <a:ext cx="10726782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700" dirty="0">
                <a:latin typeface="Futura PT"/>
              </a:rPr>
              <a:t>Утверждена решением Совета директоров АО «Корпорация «МСП» 30.09.2020 </a:t>
            </a:r>
          </a:p>
          <a:p>
            <a:r>
              <a:rPr lang="ru-RU" sz="1700" dirty="0">
                <a:latin typeface="Futura PT"/>
              </a:rPr>
              <a:t>(протокол №104, с изменениями утвержденными протоколом №129 от 04.03.2022)  </a:t>
            </a:r>
            <a:r>
              <a:rPr lang="en-GB" sz="1500" dirty="0">
                <a:latin typeface="Futura PT"/>
                <a:hlinkClick r:id="rId5"/>
              </a:rPr>
              <a:t>https://corpmsp.ru/upload/iblock/875/Programma-stimulirovaniya-kreditovaniya-_red.04.03.2022_.pdf</a:t>
            </a:r>
            <a:r>
              <a:rPr lang="ru-RU" sz="1500" dirty="0">
                <a:latin typeface="Futura PT"/>
              </a:rPr>
              <a:t> 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2EE703A-AE39-40C4-B48F-437E86D9C1AF}"/>
              </a:ext>
            </a:extLst>
          </p:cNvPr>
          <p:cNvGrpSpPr/>
          <p:nvPr/>
        </p:nvGrpSpPr>
        <p:grpSpPr>
          <a:xfrm>
            <a:off x="247827" y="1139583"/>
            <a:ext cx="1331455" cy="1031911"/>
            <a:chOff x="90160" y="-64223"/>
            <a:chExt cx="1838943" cy="1560855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B1D03DB5-8D6A-4522-ADED-92DE3E02C2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643729" y="-64223"/>
              <a:ext cx="731804" cy="769441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33D29EE-5CD9-4C13-97EF-62458F4BAEE2}"/>
                </a:ext>
              </a:extLst>
            </p:cNvPr>
            <p:cNvSpPr txBox="1"/>
            <p:nvPr/>
          </p:nvSpPr>
          <p:spPr>
            <a:xfrm>
              <a:off x="90160" y="705217"/>
              <a:ext cx="1838943" cy="7914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ПРОДОЛЖАЕТ </a:t>
              </a:r>
              <a:br>
                <a:rPr lang="ru-RU" sz="1400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400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ДЕЙСТВОВАТЬ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704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75443" y="285055"/>
            <a:ext cx="834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Futura PT"/>
              </a:rPr>
              <a:t>«ПСК Оборотная»</a:t>
            </a:r>
            <a:r>
              <a:rPr lang="ru-RU" sz="2400" b="1" dirty="0">
                <a:latin typeface="Futura PT"/>
              </a:rPr>
              <a:t> реализуется Банком России 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936630" y="1012613"/>
            <a:ext cx="722661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5244" y="1675367"/>
            <a:ext cx="10550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u="sng" dirty="0">
                <a:solidFill>
                  <a:srgbClr val="162136"/>
                </a:solidFill>
                <a:latin typeface="Futura PT"/>
              </a:rPr>
              <a:t>Начнет работать по мере подписания договоров между банками и ЦБ РФ</a:t>
            </a:r>
          </a:p>
          <a:p>
            <a:pPr lvl="0" algn="just"/>
            <a:endParaRPr lang="ru-RU" sz="2000" dirty="0">
              <a:solidFill>
                <a:srgbClr val="162136"/>
              </a:solidFill>
              <a:latin typeface="Futura PT"/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Для малого и микробизнеса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ставка - до 15% 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Для среднего бизнеса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ставка - до 13,5%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Срок -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до 1 года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62136"/>
                </a:solidFill>
                <a:latin typeface="Futura PT"/>
              </a:rPr>
              <a:t>Срок действия программы — </a:t>
            </a:r>
            <a:r>
              <a:rPr lang="ru-RU" sz="2000" b="1" dirty="0">
                <a:solidFill>
                  <a:srgbClr val="162136"/>
                </a:solidFill>
                <a:latin typeface="Futura PT"/>
              </a:rPr>
              <a:t>до 30 декабря 2022 года</a:t>
            </a:r>
          </a:p>
          <a:p>
            <a:pPr algn="just"/>
            <a:endParaRPr lang="ru-RU" sz="2000" dirty="0">
              <a:solidFill>
                <a:srgbClr val="162136"/>
              </a:solidFill>
              <a:latin typeface="Futura PT"/>
            </a:endParaRPr>
          </a:p>
          <a:p>
            <a:pPr algn="just"/>
            <a:r>
              <a:rPr lang="ru-RU" sz="2000" dirty="0">
                <a:solidFill>
                  <a:srgbClr val="162136"/>
                </a:solidFill>
                <a:latin typeface="Futura PT"/>
              </a:rPr>
              <a:t>Цель: пополнение оборотных средств</a:t>
            </a:r>
          </a:p>
          <a:p>
            <a:pPr algn="just"/>
            <a:endParaRPr lang="ru-RU" sz="2000" dirty="0">
              <a:solidFill>
                <a:srgbClr val="162136"/>
              </a:solidFill>
              <a:latin typeface="Futura PT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Futura PT"/>
              </a:rPr>
              <a:t>!!!</a:t>
            </a:r>
            <a:r>
              <a:rPr lang="ru-RU" sz="2000" dirty="0">
                <a:solidFill>
                  <a:srgbClr val="162136"/>
                </a:solidFill>
                <a:latin typeface="Futura PT"/>
              </a:rPr>
              <a:t> Для получения льготного кредита малое или среднее предприятие должно быть включено в реестр субъектов МСП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DA1ADE-9E5F-46AB-8EA8-ACE1945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3</a:t>
            </a:fld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76F7520-7962-49FB-BC20-DD1418D2E851}"/>
              </a:ext>
            </a:extLst>
          </p:cNvPr>
          <p:cNvGrpSpPr/>
          <p:nvPr/>
        </p:nvGrpSpPr>
        <p:grpSpPr>
          <a:xfrm>
            <a:off x="0" y="0"/>
            <a:ext cx="2375443" cy="1148443"/>
            <a:chOff x="0" y="0"/>
            <a:chExt cx="2375443" cy="1148443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49E7D6B6-C86D-4B68-B977-0F912805B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48443" cy="114844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4BFF55-E52F-42E0-968B-8A8196722ABE}"/>
                </a:ext>
              </a:extLst>
            </p:cNvPr>
            <p:cNvSpPr txBox="1"/>
            <p:nvPr/>
          </p:nvSpPr>
          <p:spPr>
            <a:xfrm>
              <a:off x="945243" y="243455"/>
              <a:ext cx="1430200" cy="584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НОВОЕ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07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0216" y="136525"/>
            <a:ext cx="101176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" dirty="0"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Calibri" panose="020F0502020204030204" pitchFamily="34" charset="0"/>
              </a:rPr>
              <a:t>Постановление Правительства РФ от 29.12.2016 №1528</a:t>
            </a:r>
          </a:p>
          <a:p>
            <a:pPr algn="ctr"/>
            <a:r>
              <a:rPr lang="ru-RU" sz="2200" b="1" spc="-1" dirty="0"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Calibri" panose="020F0502020204030204" pitchFamily="34" charset="0"/>
              </a:rPr>
              <a:t>(в редакции Постановления Правительства РФ от 03.03.2022 №280)</a:t>
            </a:r>
          </a:p>
          <a:p>
            <a:pPr algn="ctr"/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Calibri" panose="020F0502020204030204" pitchFamily="34" charset="0"/>
              </a:rPr>
              <a:t>Программа льготного кредитования </a:t>
            </a:r>
            <a:br>
              <a:rPr lang="en-US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Calibri" panose="020F0502020204030204" pitchFamily="34" charset="0"/>
              </a:rPr>
              <a:t>для сельхозпроизводителей</a:t>
            </a:r>
            <a:endParaRPr lang="ru-RU" sz="2400" b="1" dirty="0">
              <a:solidFill>
                <a:srgbClr val="FF0000"/>
              </a:solidFill>
              <a:latin typeface="Futura PT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770974" y="1749138"/>
            <a:ext cx="7746274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480120" y="1741504"/>
            <a:ext cx="11069729" cy="254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Краткосрочный кредит </a:t>
            </a:r>
            <a:r>
              <a:rPr lang="ru-RU" sz="2000" b="1" dirty="0">
                <a:latin typeface="Futura PT"/>
              </a:rPr>
              <a:t>до 1 года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Инвестиционный кредит </a:t>
            </a:r>
            <a:r>
              <a:rPr lang="ru-RU" sz="2000" b="1" dirty="0">
                <a:latin typeface="Futura PT"/>
              </a:rPr>
              <a:t>от 2 лет до 15 лет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Ставка </a:t>
            </a:r>
            <a:r>
              <a:rPr lang="ru-RU" sz="2000" b="1" dirty="0">
                <a:latin typeface="Futura PT"/>
              </a:rPr>
              <a:t>от 1%</a:t>
            </a:r>
            <a:r>
              <a:rPr lang="ru-RU" sz="2000" dirty="0">
                <a:latin typeface="Futura PT"/>
              </a:rPr>
              <a:t> </a:t>
            </a:r>
            <a:r>
              <a:rPr lang="ru-RU" sz="2000" b="1" dirty="0">
                <a:latin typeface="Futura PT"/>
              </a:rPr>
              <a:t>до 5% годовых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Кредиты предоставляют уполномоченные банки (перечень размещен на сайте Минсельхоза РФ </a:t>
            </a:r>
            <a:r>
              <a:rPr lang="ru-RU" sz="2000" u="sng" dirty="0">
                <a:latin typeface="Futura PT"/>
                <a:hlinkClick r:id="rId2"/>
              </a:rPr>
              <a:t>http://mcx.ru/activity/state-support/measures/preferential-credit</a:t>
            </a:r>
            <a:r>
              <a:rPr lang="ru-RU" sz="2400" u="sng" dirty="0">
                <a:latin typeface="Futura PT"/>
                <a:hlinkClick r:id="rId2"/>
              </a:rPr>
              <a:t>/</a:t>
            </a:r>
            <a:r>
              <a:rPr lang="ru-RU" sz="2400" dirty="0">
                <a:latin typeface="Futura PT"/>
              </a:rPr>
              <a:t>)</a:t>
            </a:r>
          </a:p>
          <a:p>
            <a:pPr lvl="0" algn="just"/>
            <a:endParaRPr lang="ru-RU" sz="2400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DA1ADE-9E5F-46AB-8EA8-ACE1945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4</a:t>
            </a:fld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94710F6-9FD4-4386-97E2-B92F1BCD6DCB}"/>
              </a:ext>
            </a:extLst>
          </p:cNvPr>
          <p:cNvGrpSpPr/>
          <p:nvPr/>
        </p:nvGrpSpPr>
        <p:grpSpPr>
          <a:xfrm>
            <a:off x="88233" y="40493"/>
            <a:ext cx="1659365" cy="1373649"/>
            <a:chOff x="90160" y="-64223"/>
            <a:chExt cx="1695608" cy="1453205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C9D2C15C-721C-4891-B273-87B1A7E450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490606" y="-64223"/>
              <a:ext cx="731804" cy="76944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93F326-B9EC-4004-A840-22425DB34FED}"/>
                </a:ext>
              </a:extLst>
            </p:cNvPr>
            <p:cNvSpPr txBox="1"/>
            <p:nvPr/>
          </p:nvSpPr>
          <p:spPr>
            <a:xfrm>
              <a:off x="90160" y="705218"/>
              <a:ext cx="1695608" cy="6837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ПРОДОЛЖАЕТ </a:t>
              </a:r>
              <a:b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ДЕЙСТВОВАТЬ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8534AF0-A907-4BDF-B0E9-BCE9EA5EFBA0}"/>
              </a:ext>
            </a:extLst>
          </p:cNvPr>
          <p:cNvSpPr/>
          <p:nvPr/>
        </p:nvSpPr>
        <p:spPr>
          <a:xfrm>
            <a:off x="233830" y="4649723"/>
            <a:ext cx="11724339" cy="1898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Futura PT"/>
              </a:rPr>
              <a:t>Краткосрочный кредит </a:t>
            </a:r>
            <a:r>
              <a:rPr lang="ru-RU" b="1" dirty="0">
                <a:latin typeface="Futura PT"/>
              </a:rPr>
              <a:t>– пролонгация на 1 год</a:t>
            </a:r>
          </a:p>
          <a:p>
            <a:pPr marL="342900" lvl="0" indent="-342900" algn="just">
              <a:lnSpc>
                <a:spcPct val="130000"/>
              </a:lnSpc>
              <a:buFontTx/>
              <a:buChar char="-"/>
            </a:pPr>
            <a:r>
              <a:rPr lang="ru-RU" sz="1600" dirty="0">
                <a:latin typeface="Futura PT"/>
              </a:rPr>
              <a:t>отсрочка платежей по начисленным процентам по ранее предоставленному льготному краткосрочному кредиту, при условии, что срок такого кредитного договора (соглашения) истекает в 2022 году</a:t>
            </a:r>
          </a:p>
          <a:p>
            <a:pPr marL="342900" lvl="0" indent="-342900" algn="just">
              <a:lnSpc>
                <a:spcPct val="130000"/>
              </a:lnSpc>
              <a:buFontTx/>
              <a:buChar char="-"/>
            </a:pPr>
            <a:endParaRPr lang="ru-RU" sz="600" dirty="0">
              <a:latin typeface="Futura PT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Futura PT"/>
              </a:rPr>
              <a:t>Инвестиционный кредит </a:t>
            </a:r>
            <a:r>
              <a:rPr lang="ru-RU" b="1" dirty="0">
                <a:latin typeface="Futura PT"/>
              </a:rPr>
              <a:t>– отсрочка платежей до 6 месяцев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ru-RU" sz="1600" dirty="0">
                <a:latin typeface="Futura PT"/>
              </a:rPr>
              <a:t>Отсрочка предоставляется по выплате основного долга, приходящихся на период с 1.03 по 31.05.2022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0BBB8A-B1E4-4200-8030-C2A2F6591C04}"/>
              </a:ext>
            </a:extLst>
          </p:cNvPr>
          <p:cNvSpPr txBox="1"/>
          <p:nvPr/>
        </p:nvSpPr>
        <p:spPr>
          <a:xfrm>
            <a:off x="1481266" y="4091317"/>
            <a:ext cx="89322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spc="-1" dirty="0">
                <a:latin typeface="Futura PT"/>
                <a:ea typeface="Tahoma" panose="020B0604030504040204" pitchFamily="34" charset="0"/>
                <a:cs typeface="Calibri" panose="020F0502020204030204" pitchFamily="34" charset="0"/>
              </a:rPr>
              <a:t>Пролонгация сроков кредитных договоров и отсрочка платежей</a:t>
            </a:r>
            <a:endParaRPr lang="ru-RU" sz="2000" b="1" u="sng" dirty="0">
              <a:latin typeface="Futura PT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1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81468" y="-6699"/>
            <a:ext cx="982968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Futura PT"/>
              </a:rPr>
              <a:t>Постановление Правительства РФ от 10.05.2020 №651</a:t>
            </a:r>
          </a:p>
          <a:p>
            <a:pPr algn="ctr"/>
            <a:r>
              <a:rPr lang="ru-RU" sz="2100" b="1" dirty="0">
                <a:latin typeface="Futura PT"/>
              </a:rPr>
              <a:t>(в редакции Постановления Правительства РФ от 06.03.2022 г. № 296) 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Futura PT"/>
              </a:rPr>
              <a:t>Меры государственной поддержки 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Futura PT"/>
              </a:rPr>
              <a:t>для системообразующих организаций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818795" y="1430060"/>
            <a:ext cx="8810172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5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31B2F0-8D11-4D22-B0B7-D06668922720}"/>
              </a:ext>
            </a:extLst>
          </p:cNvPr>
          <p:cNvSpPr/>
          <p:nvPr/>
        </p:nvSpPr>
        <p:spPr>
          <a:xfrm>
            <a:off x="140062" y="1591344"/>
            <a:ext cx="117710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latin typeface="Futura PT"/>
              </a:rPr>
              <a:t>Субсидии на возмещение затрат на производство и реализацию товаров, выполнение работ, оказание услуг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latin typeface="Futura PT"/>
              </a:rPr>
              <a:t>Государственные гарантии, необходимые для реструктуризации существующих или выдачи новых кредитов и облигационных займов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Futura PT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Futura PT"/>
              </a:rPr>
              <a:t>                                                                          </a:t>
            </a:r>
            <a:r>
              <a:rPr lang="ru-RU" sz="2000" b="1" dirty="0">
                <a:latin typeface="Futura PT"/>
              </a:rPr>
              <a:t>Отменен стресс-тест  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FCFC689-FB9C-486A-9454-E9AB412C0BE7}"/>
              </a:ext>
            </a:extLst>
          </p:cNvPr>
          <p:cNvGrpSpPr/>
          <p:nvPr/>
        </p:nvGrpSpPr>
        <p:grpSpPr>
          <a:xfrm>
            <a:off x="3804315" y="2882750"/>
            <a:ext cx="1582056" cy="595086"/>
            <a:chOff x="1" y="553357"/>
            <a:chExt cx="1582056" cy="595086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A94663EA-6164-478C-B5CD-50F158F6E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553357"/>
              <a:ext cx="595086" cy="59508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9130AF3-7DD1-4440-B29D-BDCC97CDC63E}"/>
                </a:ext>
              </a:extLst>
            </p:cNvPr>
            <p:cNvSpPr txBox="1"/>
            <p:nvPr/>
          </p:nvSpPr>
          <p:spPr>
            <a:xfrm>
              <a:off x="437122" y="603400"/>
              <a:ext cx="114493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НОВОЕ</a:t>
              </a: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890FC2C-663B-4320-95BD-BA9145BA3589}"/>
              </a:ext>
            </a:extLst>
          </p:cNvPr>
          <p:cNvSpPr/>
          <p:nvPr/>
        </p:nvSpPr>
        <p:spPr>
          <a:xfrm>
            <a:off x="112726" y="3548682"/>
            <a:ext cx="120519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Futura PT"/>
              </a:rPr>
              <a:t>Критерии для получения мер поддержки:</a:t>
            </a:r>
          </a:p>
          <a:p>
            <a:endParaRPr lang="ru-RU" sz="800" b="1" dirty="0">
              <a:latin typeface="Futura P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dirty="0">
                <a:latin typeface="Futura PT"/>
              </a:rPr>
              <a:t>организация не является иностранным юридическим лицом, доля иностранного капитала не превышает 50%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800" dirty="0">
              <a:latin typeface="Futura P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dirty="0">
                <a:latin typeface="Futura PT"/>
              </a:rPr>
              <a:t>отсутствует недоимка по обязательным платежам в бюджеты всех уровней на сумму более 10 тыс. руб.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800" dirty="0">
              <a:latin typeface="Futura P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dirty="0">
                <a:latin typeface="Futura PT"/>
              </a:rPr>
              <a:t>отсутствует просроченная задолженность по возврату в федеральный бюджет субсидий и бюджетных инвестиций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800" dirty="0">
              <a:latin typeface="Futura PT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88900" algn="l"/>
                <a:tab pos="176213" algn="l"/>
                <a:tab pos="627063" algn="l"/>
                <a:tab pos="715963" algn="l"/>
              </a:tabLst>
            </a:pPr>
            <a:r>
              <a:rPr lang="ru-RU" sz="1500" dirty="0">
                <a:latin typeface="Futura PT"/>
              </a:rPr>
              <a:t>проведен анализ финансово-хозяйственной деятельности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567A07-2A5D-46E0-AB25-2B4CDA36C5C3}"/>
              </a:ext>
            </a:extLst>
          </p:cNvPr>
          <p:cNvSpPr txBox="1"/>
          <p:nvPr/>
        </p:nvSpPr>
        <p:spPr>
          <a:xfrm>
            <a:off x="112726" y="5615582"/>
            <a:ext cx="118257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Futura PT"/>
              </a:rPr>
              <a:t>Подача заявления о предоставлении меры государственной поддержки согласно правилам отбора организаций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Futura PT"/>
              </a:rPr>
              <a:t>Заявки на участие в программе подаются через профильные министерства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7312E2E-CCD5-4119-A2F3-54232EA7DC92}"/>
              </a:ext>
            </a:extLst>
          </p:cNvPr>
          <p:cNvGrpSpPr/>
          <p:nvPr/>
        </p:nvGrpSpPr>
        <p:grpSpPr>
          <a:xfrm>
            <a:off x="34626" y="132474"/>
            <a:ext cx="2046842" cy="1162852"/>
            <a:chOff x="38061" y="202630"/>
            <a:chExt cx="2091547" cy="1014340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1318D3E0-D053-4ED1-8AA3-B67C96573A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665699" y="202630"/>
              <a:ext cx="760150" cy="692177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B702A6-21D5-4C61-AA2B-41E47DF81EE2}"/>
                </a:ext>
              </a:extLst>
            </p:cNvPr>
            <p:cNvSpPr txBox="1"/>
            <p:nvPr/>
          </p:nvSpPr>
          <p:spPr>
            <a:xfrm>
              <a:off x="38061" y="894807"/>
              <a:ext cx="2091547" cy="32216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ВОЗОБНОВЛЯЕТСЯ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01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0240" y="252356"/>
            <a:ext cx="9433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Futura PT"/>
              </a:rPr>
              <a:t>Поручение Президента РФ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Futura PT"/>
              </a:rPr>
              <a:t>Компенсация субъектам МСП комиссии, уплаченной за пользование СБП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63438" y="1734048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6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31B2F0-8D11-4D22-B0B7-D06668922720}"/>
              </a:ext>
            </a:extLst>
          </p:cNvPr>
          <p:cNvSpPr/>
          <p:nvPr/>
        </p:nvSpPr>
        <p:spPr>
          <a:xfrm>
            <a:off x="989820" y="2359154"/>
            <a:ext cx="10212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latin typeface="Futura PT"/>
              </a:rPr>
              <a:t>Необходимо:</a:t>
            </a:r>
          </a:p>
          <a:p>
            <a:pPr lvl="0" algn="just"/>
            <a:endParaRPr lang="ru-RU" sz="2000" dirty="0"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Состоять в реестре субъектов МСП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Использовать для расчетов Систему быстрых платежей (СБП)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Futura PT"/>
              </a:rPr>
              <a:t>Компенсация выплачивается ежемесячно на расчетный счет компании, в размере всей суммы уплаченной комиссии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  <a:p>
            <a:pPr algn="just"/>
            <a:r>
              <a:rPr lang="ru-RU" sz="2000" b="1" dirty="0">
                <a:latin typeface="Futura PT"/>
              </a:rPr>
              <a:t>! ! ! Бесплатное пользование СБП для МСП продлено до 01.07.2022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CED9B2E-F127-4B24-9938-CBD88E802DA8}"/>
              </a:ext>
            </a:extLst>
          </p:cNvPr>
          <p:cNvGrpSpPr/>
          <p:nvPr/>
        </p:nvGrpSpPr>
        <p:grpSpPr>
          <a:xfrm>
            <a:off x="88233" y="179634"/>
            <a:ext cx="1659365" cy="1373649"/>
            <a:chOff x="90160" y="-64223"/>
            <a:chExt cx="1695608" cy="1453205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7F72DF7D-91D8-454F-A159-ADE3E95B7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490606" y="-64223"/>
              <a:ext cx="731804" cy="76944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BB33D08-7A5A-4E68-AC6F-BF5E02869586}"/>
                </a:ext>
              </a:extLst>
            </p:cNvPr>
            <p:cNvSpPr txBox="1"/>
            <p:nvPr/>
          </p:nvSpPr>
          <p:spPr>
            <a:xfrm>
              <a:off x="90160" y="705218"/>
              <a:ext cx="1695608" cy="6837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ПРОДОЛЖАЕТ </a:t>
              </a:r>
              <a:b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ДЕЙСТВОВАТЬ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5532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6289</TotalTime>
  <Words>719</Words>
  <Application>Microsoft Office PowerPoint</Application>
  <PresentationFormat>Широкоэкранный</PresentationFormat>
  <Paragraphs>105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Futura PT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Григорьева Елена  Юрьевна</cp:lastModifiedBy>
  <cp:revision>321</cp:revision>
  <cp:lastPrinted>2022-03-10T09:03:44Z</cp:lastPrinted>
  <dcterms:created xsi:type="dcterms:W3CDTF">2019-04-02T07:58:05Z</dcterms:created>
  <dcterms:modified xsi:type="dcterms:W3CDTF">2022-03-10T09:08:49Z</dcterms:modified>
</cp:coreProperties>
</file>